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5A2"/>
    <a:srgbClr val="1E1E1C"/>
    <a:srgbClr val="F6AA1F"/>
    <a:srgbClr val="A82322"/>
    <a:srgbClr val="2E3461"/>
    <a:srgbClr val="F36146"/>
    <a:srgbClr val="A8CF45"/>
    <a:srgbClr val="F6A21F"/>
    <a:srgbClr val="5DC9D4"/>
    <a:srgbClr val="5CC6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2" descr="Fundo Branco [Para Foto, PNG e Liso]">
            <a:extLst>
              <a:ext uri="{FF2B5EF4-FFF2-40B4-BE49-F238E27FC236}">
                <a16:creationId xmlns:a16="http://schemas.microsoft.com/office/drawing/2014/main" id="{6467852C-1A00-CF28-F7CF-5B91C1BA8E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9075"/>
          <a:stretch/>
        </p:blipFill>
        <p:spPr bwMode="auto">
          <a:xfrm rot="5400000">
            <a:off x="-953382" y="2187558"/>
            <a:ext cx="9459228" cy="755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6" name="Retângulo 1055">
            <a:extLst>
              <a:ext uri="{FF2B5EF4-FFF2-40B4-BE49-F238E27FC236}">
                <a16:creationId xmlns:a16="http://schemas.microsoft.com/office/drawing/2014/main" id="{2A861167-B428-38A6-645F-DEFCEA15684C}"/>
              </a:ext>
            </a:extLst>
          </p:cNvPr>
          <p:cNvSpPr/>
          <p:nvPr/>
        </p:nvSpPr>
        <p:spPr>
          <a:xfrm>
            <a:off x="318831" y="2491822"/>
            <a:ext cx="3318789" cy="2212199"/>
          </a:xfrm>
          <a:prstGeom prst="rect">
            <a:avLst/>
          </a:prstGeom>
          <a:solidFill>
            <a:schemeClr val="bg1"/>
          </a:solidFill>
          <a:ln>
            <a:solidFill>
              <a:srgbClr val="F6A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57" name="Retângulo 1056">
            <a:extLst>
              <a:ext uri="{FF2B5EF4-FFF2-40B4-BE49-F238E27FC236}">
                <a16:creationId xmlns:a16="http://schemas.microsoft.com/office/drawing/2014/main" id="{43CAA437-04DA-A1A6-A86F-0FC2F270F47A}"/>
              </a:ext>
            </a:extLst>
          </p:cNvPr>
          <p:cNvSpPr/>
          <p:nvPr/>
        </p:nvSpPr>
        <p:spPr>
          <a:xfrm>
            <a:off x="3808427" y="2491822"/>
            <a:ext cx="3373842" cy="2212199"/>
          </a:xfrm>
          <a:prstGeom prst="rect">
            <a:avLst/>
          </a:prstGeom>
          <a:solidFill>
            <a:schemeClr val="bg1"/>
          </a:solidFill>
          <a:ln>
            <a:solidFill>
              <a:srgbClr val="3F55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58" name="Retângulo 1057">
            <a:extLst>
              <a:ext uri="{FF2B5EF4-FFF2-40B4-BE49-F238E27FC236}">
                <a16:creationId xmlns:a16="http://schemas.microsoft.com/office/drawing/2014/main" id="{C99B8002-4058-03AE-BA34-1CC5DCA46657}"/>
              </a:ext>
            </a:extLst>
          </p:cNvPr>
          <p:cNvSpPr/>
          <p:nvPr/>
        </p:nvSpPr>
        <p:spPr>
          <a:xfrm>
            <a:off x="3833409" y="5045993"/>
            <a:ext cx="3343896" cy="3030083"/>
          </a:xfrm>
          <a:prstGeom prst="rect">
            <a:avLst/>
          </a:prstGeom>
          <a:solidFill>
            <a:schemeClr val="bg1"/>
          </a:solidFill>
          <a:ln>
            <a:solidFill>
              <a:srgbClr val="F6AA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59" name="Retângulo 1058">
            <a:extLst>
              <a:ext uri="{FF2B5EF4-FFF2-40B4-BE49-F238E27FC236}">
                <a16:creationId xmlns:a16="http://schemas.microsoft.com/office/drawing/2014/main" id="{99147281-8DA8-D5FA-4389-B26161B80DE5}"/>
              </a:ext>
            </a:extLst>
          </p:cNvPr>
          <p:cNvSpPr/>
          <p:nvPr/>
        </p:nvSpPr>
        <p:spPr>
          <a:xfrm>
            <a:off x="318981" y="8255184"/>
            <a:ext cx="6858324" cy="2040890"/>
          </a:xfrm>
          <a:prstGeom prst="rect">
            <a:avLst/>
          </a:prstGeom>
          <a:solidFill>
            <a:schemeClr val="bg1"/>
          </a:solidFill>
          <a:ln>
            <a:solidFill>
              <a:srgbClr val="3F55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60" name="Retângulo 1059">
            <a:extLst>
              <a:ext uri="{FF2B5EF4-FFF2-40B4-BE49-F238E27FC236}">
                <a16:creationId xmlns:a16="http://schemas.microsoft.com/office/drawing/2014/main" id="{4AEBCBA8-E736-5C3A-8C2B-1C007E877566}"/>
              </a:ext>
            </a:extLst>
          </p:cNvPr>
          <p:cNvSpPr/>
          <p:nvPr/>
        </p:nvSpPr>
        <p:spPr>
          <a:xfrm>
            <a:off x="318831" y="5037378"/>
            <a:ext cx="3318789" cy="3030083"/>
          </a:xfrm>
          <a:prstGeom prst="rect">
            <a:avLst/>
          </a:prstGeom>
          <a:solidFill>
            <a:schemeClr val="bg1"/>
          </a:solidFill>
          <a:ln>
            <a:solidFill>
              <a:srgbClr val="A823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61" name="object 41">
            <a:extLst>
              <a:ext uri="{FF2B5EF4-FFF2-40B4-BE49-F238E27FC236}">
                <a16:creationId xmlns:a16="http://schemas.microsoft.com/office/drawing/2014/main" id="{36F7C63D-9F3D-D002-2431-A32E6D78CEF0}"/>
              </a:ext>
            </a:extLst>
          </p:cNvPr>
          <p:cNvSpPr txBox="1"/>
          <p:nvPr/>
        </p:nvSpPr>
        <p:spPr>
          <a:xfrm>
            <a:off x="318830" y="2491822"/>
            <a:ext cx="2740771" cy="248786"/>
          </a:xfrm>
          <a:prstGeom prst="rect">
            <a:avLst/>
          </a:prstGeom>
          <a:solidFill>
            <a:srgbClr val="F6A21F"/>
          </a:solidFill>
          <a:ln>
            <a:solidFill>
              <a:srgbClr val="F6A21F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72390">
              <a:lnSpc>
                <a:spcPct val="100000"/>
              </a:lnSpc>
              <a:spcBef>
                <a:spcPts val="20"/>
              </a:spcBef>
            </a:pPr>
            <a:r>
              <a:rPr lang="pt-BR" sz="1600" b="1" spc="-45" dirty="0">
                <a:solidFill>
                  <a:srgbClr val="FFFFFF"/>
                </a:solidFill>
                <a:latin typeface="Tahoma"/>
                <a:cs typeface="Tahoma"/>
              </a:rPr>
              <a:t>Apresentação/</a:t>
            </a:r>
            <a:r>
              <a:rPr sz="1600" b="1" spc="-45" dirty="0" err="1">
                <a:solidFill>
                  <a:srgbClr val="FFFFFF"/>
                </a:solidFill>
                <a:latin typeface="Tahoma"/>
                <a:cs typeface="Tahoma"/>
              </a:rPr>
              <a:t>Introdução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062" name="object 47">
            <a:extLst>
              <a:ext uri="{FF2B5EF4-FFF2-40B4-BE49-F238E27FC236}">
                <a16:creationId xmlns:a16="http://schemas.microsoft.com/office/drawing/2014/main" id="{7FB3F1C9-88E4-CC4D-CA8C-39F09BC94A6A}"/>
              </a:ext>
            </a:extLst>
          </p:cNvPr>
          <p:cNvSpPr txBox="1"/>
          <p:nvPr/>
        </p:nvSpPr>
        <p:spPr>
          <a:xfrm>
            <a:off x="349250" y="3119682"/>
            <a:ext cx="3322379" cy="555921"/>
          </a:xfrm>
          <a:prstGeom prst="rect">
            <a:avLst/>
          </a:prstGeom>
          <a:noFill/>
        </p:spPr>
        <p:txBody>
          <a:bodyPr vert="horz" wrap="square" lIns="0" tIns="93345" rIns="0" bIns="0" rtlCol="0">
            <a:spAutoFit/>
          </a:bodyPr>
          <a:lstStyle/>
          <a:p>
            <a:pPr marL="111760" marR="332740" algn="just">
              <a:lnSpc>
                <a:spcPct val="100000"/>
              </a:lnSpc>
              <a:spcBef>
                <a:spcPts val="735"/>
              </a:spcBef>
            </a:pPr>
            <a:r>
              <a:rPr lang="pt-BR" sz="1000" spc="-40" dirty="0">
                <a:solidFill>
                  <a:srgbClr val="0B050D"/>
                </a:solidFill>
                <a:latin typeface="Calibre"/>
                <a:cs typeface="Verdana"/>
              </a:rPr>
              <a:t>A escrita sobre o que é a experiência, sobre o que ela fala/trata e o porquê foi desenvolvida/realizada, que é então a justificativa.</a:t>
            </a:r>
            <a:endParaRPr lang="pt-BR" sz="1000" dirty="0">
              <a:latin typeface="Calibre"/>
              <a:cs typeface="Verdana"/>
            </a:endParaRPr>
          </a:p>
        </p:txBody>
      </p:sp>
      <p:sp>
        <p:nvSpPr>
          <p:cNvPr id="1063" name="object 43">
            <a:extLst>
              <a:ext uri="{FF2B5EF4-FFF2-40B4-BE49-F238E27FC236}">
                <a16:creationId xmlns:a16="http://schemas.microsoft.com/office/drawing/2014/main" id="{38A24BA1-3446-6830-170A-1BAFA2E6C99A}"/>
              </a:ext>
            </a:extLst>
          </p:cNvPr>
          <p:cNvSpPr txBox="1"/>
          <p:nvPr/>
        </p:nvSpPr>
        <p:spPr>
          <a:xfrm>
            <a:off x="3833409" y="2493123"/>
            <a:ext cx="1348105" cy="266700"/>
          </a:xfrm>
          <a:prstGeom prst="rect">
            <a:avLst/>
          </a:prstGeom>
          <a:solidFill>
            <a:srgbClr val="3F55A2"/>
          </a:solidFill>
        </p:spPr>
        <p:txBody>
          <a:bodyPr vert="horz" wrap="square" lIns="0" tIns="254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0"/>
              </a:spcBef>
            </a:pPr>
            <a:r>
              <a:rPr sz="1600" b="1" spc="-40" dirty="0">
                <a:solidFill>
                  <a:srgbClr val="FFFFFF"/>
                </a:solidFill>
                <a:latin typeface="Tahoma"/>
                <a:cs typeface="Tahoma"/>
              </a:rPr>
              <a:t>Objetivos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064" name="object 48">
            <a:extLst>
              <a:ext uri="{FF2B5EF4-FFF2-40B4-BE49-F238E27FC236}">
                <a16:creationId xmlns:a16="http://schemas.microsoft.com/office/drawing/2014/main" id="{7C6580BC-154A-0B57-6BEE-337EC9AC8E76}"/>
              </a:ext>
            </a:extLst>
          </p:cNvPr>
          <p:cNvSpPr txBox="1"/>
          <p:nvPr/>
        </p:nvSpPr>
        <p:spPr>
          <a:xfrm>
            <a:off x="3804285" y="3119417"/>
            <a:ext cx="3936365" cy="402033"/>
          </a:xfrm>
          <a:prstGeom prst="rect">
            <a:avLst/>
          </a:prstGeom>
          <a:noFill/>
        </p:spPr>
        <p:txBody>
          <a:bodyPr vert="horz" wrap="square" lIns="0" tIns="93345" rIns="0" bIns="0" rtlCol="0">
            <a:spAutoFit/>
          </a:bodyPr>
          <a:lstStyle/>
          <a:p>
            <a:pPr marL="90170" marR="798195" algn="just">
              <a:lnSpc>
                <a:spcPct val="100000"/>
              </a:lnSpc>
              <a:spcBef>
                <a:spcPts val="735"/>
              </a:spcBef>
            </a:pPr>
            <a:r>
              <a:rPr lang="pt-BR" sz="1000" spc="-40" dirty="0">
                <a:solidFill>
                  <a:srgbClr val="0B050D"/>
                </a:solidFill>
                <a:latin typeface="Calibre"/>
              </a:rPr>
              <a:t>O que se tem como propósito, aquilo que se quer obter, alcançar, realizar.</a:t>
            </a:r>
          </a:p>
        </p:txBody>
      </p:sp>
      <p:sp>
        <p:nvSpPr>
          <p:cNvPr id="1065" name="object 40">
            <a:extLst>
              <a:ext uri="{FF2B5EF4-FFF2-40B4-BE49-F238E27FC236}">
                <a16:creationId xmlns:a16="http://schemas.microsoft.com/office/drawing/2014/main" id="{80E21F22-69A7-C2E4-4690-4C0D3BAF412C}"/>
              </a:ext>
            </a:extLst>
          </p:cNvPr>
          <p:cNvSpPr txBox="1"/>
          <p:nvPr/>
        </p:nvSpPr>
        <p:spPr>
          <a:xfrm>
            <a:off x="301148" y="5041378"/>
            <a:ext cx="1424305" cy="270510"/>
          </a:xfrm>
          <a:prstGeom prst="rect">
            <a:avLst/>
          </a:prstGeom>
          <a:solidFill>
            <a:srgbClr val="A82322"/>
          </a:solidFill>
          <a:ln>
            <a:solidFill>
              <a:srgbClr val="A8CF45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50"/>
              </a:spcBef>
            </a:pP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Metodologia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066" name="object 42">
            <a:extLst>
              <a:ext uri="{FF2B5EF4-FFF2-40B4-BE49-F238E27FC236}">
                <a16:creationId xmlns:a16="http://schemas.microsoft.com/office/drawing/2014/main" id="{36AC1749-5298-EC62-2935-A40CB2C6EA11}"/>
              </a:ext>
            </a:extLst>
          </p:cNvPr>
          <p:cNvSpPr txBox="1"/>
          <p:nvPr/>
        </p:nvSpPr>
        <p:spPr>
          <a:xfrm>
            <a:off x="3825298" y="5052033"/>
            <a:ext cx="1348105" cy="270510"/>
          </a:xfrm>
          <a:prstGeom prst="rect">
            <a:avLst/>
          </a:prstGeom>
          <a:solidFill>
            <a:srgbClr val="F6AA1F"/>
          </a:solidFill>
          <a:ln>
            <a:solidFill>
              <a:srgbClr val="F36146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50"/>
              </a:spcBef>
            </a:pPr>
            <a:r>
              <a:rPr sz="1600" b="1" spc="-65" dirty="0">
                <a:solidFill>
                  <a:srgbClr val="FFFFFF"/>
                </a:solidFill>
                <a:latin typeface="Tahoma"/>
                <a:cs typeface="Tahoma"/>
              </a:rPr>
              <a:t>Resultados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067" name="object 39">
            <a:extLst>
              <a:ext uri="{FF2B5EF4-FFF2-40B4-BE49-F238E27FC236}">
                <a16:creationId xmlns:a16="http://schemas.microsoft.com/office/drawing/2014/main" id="{288AA2EF-7E0F-D6E1-8382-8AFA72C8CFEB}"/>
              </a:ext>
            </a:extLst>
          </p:cNvPr>
          <p:cNvSpPr txBox="1"/>
          <p:nvPr/>
        </p:nvSpPr>
        <p:spPr>
          <a:xfrm>
            <a:off x="318830" y="8254899"/>
            <a:ext cx="2345121" cy="230832"/>
          </a:xfrm>
          <a:prstGeom prst="rect">
            <a:avLst/>
          </a:prstGeom>
          <a:solidFill>
            <a:srgbClr val="3F55A2"/>
          </a:solidFill>
          <a:ln>
            <a:solidFill>
              <a:srgbClr val="2E346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755">
              <a:lnSpc>
                <a:spcPts val="1820"/>
              </a:lnSpc>
            </a:pP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lang="pt-BR" sz="1600" b="1" dirty="0" err="1">
                <a:solidFill>
                  <a:srgbClr val="FFFFFF"/>
                </a:solidFill>
                <a:latin typeface="Tahoma"/>
                <a:cs typeface="Tahoma"/>
              </a:rPr>
              <a:t>onsiderações</a:t>
            </a:r>
            <a:r>
              <a:rPr lang="pt-BR" sz="1600" b="1" dirty="0">
                <a:solidFill>
                  <a:srgbClr val="FFFFFF"/>
                </a:solidFill>
                <a:latin typeface="Tahoma"/>
                <a:cs typeface="Tahoma"/>
              </a:rPr>
              <a:t> Finais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068" name="object 49">
            <a:extLst>
              <a:ext uri="{FF2B5EF4-FFF2-40B4-BE49-F238E27FC236}">
                <a16:creationId xmlns:a16="http://schemas.microsoft.com/office/drawing/2014/main" id="{7C31DA35-C462-0EA1-B8C6-677E8BF89097}"/>
              </a:ext>
            </a:extLst>
          </p:cNvPr>
          <p:cNvSpPr txBox="1"/>
          <p:nvPr/>
        </p:nvSpPr>
        <p:spPr>
          <a:xfrm>
            <a:off x="327141" y="5566938"/>
            <a:ext cx="3281183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570" marR="352425" algn="just">
              <a:lnSpc>
                <a:spcPct val="100000"/>
              </a:lnSpc>
              <a:spcBef>
                <a:spcPts val="100"/>
              </a:spcBef>
            </a:pPr>
            <a:r>
              <a:rPr lang="pt-BR" sz="1000" spc="-25" dirty="0">
                <a:solidFill>
                  <a:srgbClr val="0B050D"/>
                </a:solidFill>
                <a:latin typeface="Calibre"/>
                <a:cs typeface="Verdana"/>
              </a:rPr>
              <a:t>Descrição do processo para se atingir um determinado fim ou para se chegar ao conhecimento, ou seja, o caminho proposto e as ações planejadas.</a:t>
            </a:r>
            <a:endParaRPr lang="pt-BR" sz="1000" dirty="0">
              <a:latin typeface="Calibre"/>
              <a:cs typeface="Verdana"/>
            </a:endParaRPr>
          </a:p>
        </p:txBody>
      </p:sp>
      <p:sp>
        <p:nvSpPr>
          <p:cNvPr id="1069" name="object 51">
            <a:extLst>
              <a:ext uri="{FF2B5EF4-FFF2-40B4-BE49-F238E27FC236}">
                <a16:creationId xmlns:a16="http://schemas.microsoft.com/office/drawing/2014/main" id="{0311E85C-06AB-5EF0-8CB6-43A0B28DE6CD}"/>
              </a:ext>
            </a:extLst>
          </p:cNvPr>
          <p:cNvSpPr txBox="1"/>
          <p:nvPr/>
        </p:nvSpPr>
        <p:spPr>
          <a:xfrm>
            <a:off x="3858651" y="5555035"/>
            <a:ext cx="3326765" cy="782265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90170" marR="313055" algn="just">
              <a:lnSpc>
                <a:spcPct val="100000"/>
              </a:lnSpc>
              <a:spcBef>
                <a:spcPts val="100"/>
              </a:spcBef>
            </a:pPr>
            <a:r>
              <a:rPr lang="pt-BR" sz="1000" spc="-25" dirty="0">
                <a:solidFill>
                  <a:srgbClr val="0B050D"/>
                </a:solidFill>
                <a:latin typeface="Calibre"/>
              </a:rPr>
              <a:t>São os frutos, produtos, o que foi alcançado, a partir dos objetivos e da metodologia utilizada. Lembramos que os resultados podem ser apresentados de várias maneiras, as vezes é possível quantificar, outras vezes pode ser uma descrição qualitativa.</a:t>
            </a:r>
          </a:p>
        </p:txBody>
      </p:sp>
      <p:sp>
        <p:nvSpPr>
          <p:cNvPr id="1070" name="object 50">
            <a:extLst>
              <a:ext uri="{FF2B5EF4-FFF2-40B4-BE49-F238E27FC236}">
                <a16:creationId xmlns:a16="http://schemas.microsoft.com/office/drawing/2014/main" id="{DF6CD552-C59F-314B-8B50-6BCF9CF5044B}"/>
              </a:ext>
            </a:extLst>
          </p:cNvPr>
          <p:cNvSpPr txBox="1"/>
          <p:nvPr/>
        </p:nvSpPr>
        <p:spPr>
          <a:xfrm>
            <a:off x="318830" y="8510260"/>
            <a:ext cx="7584215" cy="696986"/>
          </a:xfrm>
          <a:prstGeom prst="rect">
            <a:avLst/>
          </a:prstGeom>
          <a:noFill/>
        </p:spPr>
        <p:txBody>
          <a:bodyPr vert="horz" wrap="square" lIns="0" tIns="80645" rIns="0" bIns="0" rtlCol="0">
            <a:spAutoFit/>
          </a:bodyPr>
          <a:lstStyle/>
          <a:p>
            <a:pPr marL="111125" marR="3783329" algn="just">
              <a:lnSpc>
                <a:spcPct val="100000"/>
              </a:lnSpc>
              <a:spcBef>
                <a:spcPts val="635"/>
              </a:spcBef>
            </a:pPr>
            <a:r>
              <a:rPr lang="pt-BR" sz="1000" spc="-25" dirty="0">
                <a:solidFill>
                  <a:srgbClr val="0B050D"/>
                </a:solidFill>
                <a:latin typeface="Calibre"/>
              </a:rPr>
              <a:t>São as conclusões que foram feitas no processo e na finalização da experiência/vivência. Reflexões realizadas durante o desenvolvimento das várias etapas, sobre os resultados alcançados e as expectativas para o futuro.</a:t>
            </a:r>
            <a:endParaRPr sz="1000" spc="-25" dirty="0">
              <a:solidFill>
                <a:srgbClr val="0B050D"/>
              </a:solidFill>
              <a:latin typeface="Calibre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AE142A2C-2192-41E2-6798-05B173779BC1}"/>
              </a:ext>
            </a:extLst>
          </p:cNvPr>
          <p:cNvCxnSpPr/>
          <p:nvPr/>
        </p:nvCxnSpPr>
        <p:spPr>
          <a:xfrm>
            <a:off x="2114550" y="1761009"/>
            <a:ext cx="3327400" cy="0"/>
          </a:xfrm>
          <a:prstGeom prst="line">
            <a:avLst/>
          </a:prstGeom>
          <a:ln w="28575">
            <a:solidFill>
              <a:srgbClr val="3F55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>
            <a:extLst>
              <a:ext uri="{FF2B5EF4-FFF2-40B4-BE49-F238E27FC236}">
                <a16:creationId xmlns:a16="http://schemas.microsoft.com/office/drawing/2014/main" id="{111FA8B6-8BED-B6FF-B373-DBA486F27B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77" y="-22092"/>
            <a:ext cx="7556500" cy="1256268"/>
          </a:xfrm>
          <a:prstGeom prst="rect">
            <a:avLst/>
          </a:prstGeom>
        </p:spPr>
      </p:pic>
      <p:sp>
        <p:nvSpPr>
          <p:cNvPr id="61" name="object 46">
            <a:extLst>
              <a:ext uri="{FF2B5EF4-FFF2-40B4-BE49-F238E27FC236}">
                <a16:creationId xmlns:a16="http://schemas.microsoft.com/office/drawing/2014/main" id="{312A3E79-4EA3-7823-30EA-31DFA6EB4910}"/>
              </a:ext>
            </a:extLst>
          </p:cNvPr>
          <p:cNvSpPr txBox="1"/>
          <p:nvPr/>
        </p:nvSpPr>
        <p:spPr>
          <a:xfrm>
            <a:off x="2726763" y="1363805"/>
            <a:ext cx="20904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e"/>
                <a:cs typeface="Tahoma"/>
              </a:rPr>
              <a:t>TÍTULO DO TRABALHO</a:t>
            </a:r>
            <a:endParaRPr sz="1600" dirty="0">
              <a:solidFill>
                <a:schemeClr val="tx1">
                  <a:lumMod val="75000"/>
                  <a:lumOff val="25000"/>
                </a:schemeClr>
              </a:solidFill>
              <a:latin typeface="Calibre"/>
              <a:cs typeface="Tahoma"/>
            </a:endParaRPr>
          </a:p>
        </p:txBody>
      </p:sp>
      <p:sp>
        <p:nvSpPr>
          <p:cNvPr id="56" name="object 2">
            <a:extLst>
              <a:ext uri="{FF2B5EF4-FFF2-40B4-BE49-F238E27FC236}">
                <a16:creationId xmlns:a16="http://schemas.microsoft.com/office/drawing/2014/main" id="{24238A7F-95E7-0165-D863-3ADD97914455}"/>
              </a:ext>
            </a:extLst>
          </p:cNvPr>
          <p:cNvSpPr txBox="1"/>
          <p:nvPr/>
        </p:nvSpPr>
        <p:spPr>
          <a:xfrm>
            <a:off x="3478603" y="1871884"/>
            <a:ext cx="5867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35" dirty="0">
                <a:solidFill>
                  <a:schemeClr val="tx1">
                    <a:lumMod val="75000"/>
                    <a:lumOff val="25000"/>
                  </a:schemeClr>
                </a:solidFill>
                <a:latin typeface="Calibre"/>
                <a:cs typeface="Verdana"/>
              </a:rPr>
              <a:t>Autores</a:t>
            </a:r>
            <a:endParaRPr sz="1200" dirty="0">
              <a:solidFill>
                <a:schemeClr val="tx1">
                  <a:lumMod val="75000"/>
                  <a:lumOff val="25000"/>
                </a:schemeClr>
              </a:solidFill>
              <a:latin typeface="Calibre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4026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428C0B34779FA4D962E4AC16CD430BC" ma:contentTypeVersion="18" ma:contentTypeDescription="Crie um novo documento." ma:contentTypeScope="" ma:versionID="60d0ccfe4e59c2d4731fcfc759f1609e">
  <xsd:schema xmlns:xsd="http://www.w3.org/2001/XMLSchema" xmlns:xs="http://www.w3.org/2001/XMLSchema" xmlns:p="http://schemas.microsoft.com/office/2006/metadata/properties" xmlns:ns2="2642d6f2-ab1c-4d7a-8ddd-eb8ff67943c4" xmlns:ns3="97c17b68-67db-41a5-a95d-96c1c7286ef2" targetNamespace="http://schemas.microsoft.com/office/2006/metadata/properties" ma:root="true" ma:fieldsID="4e98ee5390df0a19e7d28bbc1c579afb" ns2:_="" ns3:_="">
    <xsd:import namespace="2642d6f2-ab1c-4d7a-8ddd-eb8ff67943c4"/>
    <xsd:import namespace="97c17b68-67db-41a5-a95d-96c1c7286e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2d6f2-ab1c-4d7a-8ddd-eb8ff67943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a4bf518d-64af-42f4-b011-1f6a2884f9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17b68-67db-41a5-a95d-96c1c7286ef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791ead2-ba81-4f99-93af-bf264e778749}" ma:internalName="TaxCatchAll" ma:showField="CatchAllData" ma:web="97c17b68-67db-41a5-a95d-96c1c7286e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642d6f2-ab1c-4d7a-8ddd-eb8ff67943c4">
      <Terms xmlns="http://schemas.microsoft.com/office/infopath/2007/PartnerControls"/>
    </lcf76f155ced4ddcb4097134ff3c332f>
    <TaxCatchAll xmlns="97c17b68-67db-41a5-a95d-96c1c7286ef2" xsi:nil="true"/>
  </documentManagement>
</p:properties>
</file>

<file path=customXml/itemProps1.xml><?xml version="1.0" encoding="utf-8"?>
<ds:datastoreItem xmlns:ds="http://schemas.openxmlformats.org/officeDocument/2006/customXml" ds:itemID="{5A583CAE-DCEE-4F87-B7AB-7B589F9906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F8A5D8-B8BB-429E-B705-AF87871464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42d6f2-ab1c-4d7a-8ddd-eb8ff67943c4"/>
    <ds:schemaRef ds:uri="97c17b68-67db-41a5-a95d-96c1c7286e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D8C2AB-107D-43EF-AB5C-B7B496282478}">
  <ds:schemaRefs>
    <ds:schemaRef ds:uri="http://schemas.microsoft.com/office/2006/metadata/properties"/>
    <ds:schemaRef ds:uri="http://schemas.microsoft.com/office/infopath/2007/PartnerControls"/>
    <ds:schemaRef ds:uri="2642d6f2-ab1c-4d7a-8ddd-eb8ff67943c4"/>
    <ds:schemaRef ds:uri="97c17b68-67db-41a5-a95d-96c1c7286e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4880</TotalTime>
  <Words>168</Words>
  <Application>Microsoft Office PowerPoint</Application>
  <PresentationFormat>Personalizar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Calibre</vt:lpstr>
      <vt:lpstr>Calibri</vt:lpstr>
      <vt:lpstr>Tahoma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Vertical</dc:title>
  <dc:creator>Fulltime</dc:creator>
  <cp:lastModifiedBy>Adriana Antunes Pinheiro da Silva</cp:lastModifiedBy>
  <cp:revision>10</cp:revision>
  <dcterms:created xsi:type="dcterms:W3CDTF">2023-01-24T12:50:27Z</dcterms:created>
  <dcterms:modified xsi:type="dcterms:W3CDTF">2025-09-08T17:32:32Z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2021-01-18T00:00:00Z</vt:filetime>
  </property>
  <property fmtid="{D5CDD505-2E9C-101B-9397-08002B2CF9AE}" pid="3" name="Creator">
    <vt:lpwstr>Adobe Illustrator CC 2017 (Windows)</vt:lpwstr>
  </property>
  <property fmtid="{D5CDD505-2E9C-101B-9397-08002B2CF9AE}" pid="4" name="LastSaved">
    <vt:filetime>2023-01-24T00:00:00Z</vt:filetime>
  </property>
  <property fmtid="{D5CDD505-2E9C-101B-9397-08002B2CF9AE}" pid="5" name="ContentTypeId">
    <vt:lpwstr>0x010100A428C0B34779FA4D962E4AC16CD430BC</vt:lpwstr>
  </property>
  <property fmtid="{D5CDD505-2E9C-101B-9397-08002B2CF9AE}" pid="6" name="MediaServiceImageTags">
    <vt:lpwstr/>
  </property>
</Properties>
</file>